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61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76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76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39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91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04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113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2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90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94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7BFC-C6DB-426A-9489-106FE355056F}" type="datetimeFigureOut">
              <a:rPr lang="es-CL" smtClean="0"/>
              <a:t>26-04-2020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946DB-ED72-4212-A206-DEE1AAD45E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5091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40F26-737F-4F28-9E30-542E83557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Construcción del Estado Nación y sus desafíos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CECCB3-F08B-487B-9CE1-05D90904A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90" y="4197927"/>
            <a:ext cx="4218709" cy="1979036"/>
          </a:xfrm>
        </p:spPr>
        <p:txBody>
          <a:bodyPr>
            <a:normAutofit lnSpcReduction="10000"/>
          </a:bodyPr>
          <a:lstStyle/>
          <a:p>
            <a:r>
              <a:rPr lang="es-CL" dirty="0"/>
              <a:t>Prof. Ximena Aravena</a:t>
            </a:r>
          </a:p>
          <a:p>
            <a:r>
              <a:rPr lang="es-CL" dirty="0"/>
              <a:t>Primeros medios</a:t>
            </a:r>
          </a:p>
          <a:p>
            <a:r>
              <a:rPr lang="es-CL" dirty="0"/>
              <a:t>ELAR</a:t>
            </a:r>
          </a:p>
          <a:p>
            <a:r>
              <a:rPr lang="es-CL" dirty="0"/>
              <a:t>ABRIL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1CF106-D328-4212-8E8D-BA0A3305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6786"/>
            <a:ext cx="6096000" cy="28098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68FE65-1A0B-4513-BFCC-06657E359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8773">
        <p:split orient="vert"/>
      </p:transition>
    </mc:Choice>
    <mc:Fallback>
      <p:transition spd="slow" advTm="887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730A0-9A7B-4F0A-895D-C9BD9B2B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reconocimiento de derechos individuales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4E6A37-C5B2-4A3E-B380-F28D70442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Declaración de Independencia de los Estados Unidos (1776) y la Declaración de los Derechos del Hombre y del Ciudadano (1789)</a:t>
            </a:r>
          </a:p>
          <a:p>
            <a:r>
              <a:rPr lang="es-ES" dirty="0"/>
              <a:t>La libertad individual:  que debía ser respetada y resguardada por el Estado, y se manifestaba en derechos como los siguientes: </a:t>
            </a:r>
          </a:p>
          <a:p>
            <a:r>
              <a:rPr lang="es-ES" dirty="0"/>
              <a:t>• Libertad de pensamiento</a:t>
            </a:r>
          </a:p>
          <a:p>
            <a:r>
              <a:rPr lang="es-ES" dirty="0"/>
              <a:t>• Libertad de reunión y asociación</a:t>
            </a:r>
          </a:p>
          <a:p>
            <a:r>
              <a:rPr lang="es-ES" dirty="0"/>
              <a:t>• Libertad de expresión y de prensa</a:t>
            </a:r>
          </a:p>
          <a:p>
            <a:r>
              <a:rPr lang="es-ES" dirty="0"/>
              <a:t>   </a:t>
            </a:r>
            <a:r>
              <a:rPr lang="es-CL" dirty="0"/>
              <a:t>Libertad religiosa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E8517D-724C-49D4-A5D7-E75C1917E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5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315">
        <p:split orient="vert"/>
      </p:transition>
    </mc:Choice>
    <mc:Fallback>
      <p:transition spd="slow" advTm="5131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FEDB8-46F2-4ADD-95C7-34FF2817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abolicionismo: </a:t>
            </a:r>
            <a:r>
              <a:rPr lang="es-ES" dirty="0"/>
              <a:t>una de las mayores contradicciones del liberalismo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AE72C9-D1E9-434F-A6F3-33FE37A6D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" y="1825625"/>
            <a:ext cx="5514109" cy="4351338"/>
          </a:xfrm>
        </p:spPr>
        <p:txBody>
          <a:bodyPr>
            <a:normAutofit/>
          </a:bodyPr>
          <a:lstStyle/>
          <a:p>
            <a:r>
              <a:rPr lang="es-ES" dirty="0"/>
              <a:t>La promoción de los derechos individuales, benefició fundamentalmente a los hombres blancos de Europa y América, dejando fuera a numerosos grupos, como los afroamericanos y las mujeres, que debieron esperar a mediados del siglo XX para que fueran reconocidos sus derechos</a:t>
            </a:r>
            <a:endParaRPr lang="es-CL" dirty="0"/>
          </a:p>
        </p:txBody>
      </p:sp>
      <p:pic>
        <p:nvPicPr>
          <p:cNvPr id="1026" name="Picture 2" descr="Procesos Socio-Historicos Dominicanos: Esclavitud Africana en America">
            <a:extLst>
              <a:ext uri="{FF2B5EF4-FFF2-40B4-BE49-F238E27FC236}">
                <a16:creationId xmlns:a16="http://schemas.microsoft.com/office/drawing/2014/main" id="{50E7F88E-C3EF-4169-A160-10DDC50E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6" y="1447800"/>
            <a:ext cx="585484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3A52DB-3D89-43EE-938F-BAC03BD42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668">
        <p:split orient="vert"/>
      </p:transition>
    </mc:Choice>
    <mc:Fallback>
      <p:transition spd="slow" advTm="546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ABFAB-34F3-4447-8380-E738A8A7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</p:spPr>
        <p:txBody>
          <a:bodyPr/>
          <a:lstStyle/>
          <a:p>
            <a:r>
              <a:rPr lang="es-CL" dirty="0"/>
              <a:t>El liberalismo económico y el Libre </a:t>
            </a:r>
            <a:r>
              <a:rPr lang="es-CL" dirty="0" err="1"/>
              <a:t>cambismo</a:t>
            </a:r>
            <a:r>
              <a:rPr lang="es-CL" dirty="0"/>
              <a:t>, Adam Smith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282E4F-B610-4CF8-8C68-28B1E8B0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6164" cy="4351338"/>
          </a:xfrm>
        </p:spPr>
        <p:txBody>
          <a:bodyPr/>
          <a:lstStyle/>
          <a:p>
            <a:r>
              <a:rPr lang="es-ES" dirty="0"/>
              <a:t>La búsqueda del máximo beneficio personal</a:t>
            </a:r>
          </a:p>
          <a:p>
            <a:r>
              <a:rPr lang="es-ES" dirty="0"/>
              <a:t>El Estado no puede intervenir. La frase divulgada era Laissez faire, laissez passim (“dejen hacer, dejen pasar”) </a:t>
            </a:r>
          </a:p>
          <a:p>
            <a:r>
              <a:rPr lang="es-ES" dirty="0"/>
              <a:t>La acumulación de capitales y competencia</a:t>
            </a:r>
          </a:p>
          <a:p>
            <a:r>
              <a:rPr lang="es-ES" dirty="0"/>
              <a:t>La defensa de la propiedad privada</a:t>
            </a:r>
          </a:p>
          <a:p>
            <a:r>
              <a:rPr lang="es-CL" dirty="0"/>
              <a:t>El libre mercado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F00511-C953-4FB0-A0FA-1DF71235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746" y="2346181"/>
            <a:ext cx="4267200" cy="3810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4F65ED-045D-425E-86A1-C3176E969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1311">
        <p:split orient="vert"/>
      </p:transition>
    </mc:Choice>
    <mc:Fallback>
      <p:transition spd="slow" advTm="1013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34C2D2-2AAF-41B4-B3D6-025E80540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47484" y="365125"/>
            <a:ext cx="5506316" cy="61277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5C88B0-EA27-42C3-A53E-810C1BF95F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99" t="24642" r="16705" b="11879"/>
          <a:stretch/>
        </p:blipFill>
        <p:spPr>
          <a:xfrm>
            <a:off x="166253" y="365125"/>
            <a:ext cx="5375565" cy="63404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D1B102-B5B3-4873-B591-D9135012D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7449">
        <p:split orient="vert"/>
      </p:transition>
    </mc:Choice>
    <mc:Fallback>
      <p:transition spd="slow" advTm="874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6B8CA-82AF-4BF9-A748-5A03A669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94096"/>
            <a:ext cx="10515600" cy="753919"/>
          </a:xfrm>
        </p:spPr>
        <p:txBody>
          <a:bodyPr>
            <a:normAutofit/>
          </a:bodyPr>
          <a:lstStyle/>
          <a:p>
            <a:r>
              <a:rPr lang="es-CL" sz="2800" dirty="0"/>
              <a:t>Las transformaciones liberales y las oleadas revolucionarias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218560-A23D-48E3-8B4D-83485E40E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82" y="997239"/>
            <a:ext cx="10896600" cy="1097684"/>
          </a:xfrm>
        </p:spPr>
        <p:txBody>
          <a:bodyPr>
            <a:normAutofit fontScale="77500" lnSpcReduction="20000"/>
          </a:bodyPr>
          <a:lstStyle/>
          <a:p>
            <a:r>
              <a:rPr lang="es-CL" dirty="0"/>
              <a:t>El ciclo de 1820. España</a:t>
            </a:r>
          </a:p>
          <a:p>
            <a:r>
              <a:rPr lang="es-CL" dirty="0"/>
              <a:t>Las revoluciones de 1830. Francia</a:t>
            </a:r>
          </a:p>
          <a:p>
            <a:r>
              <a:rPr lang="es-CL" dirty="0"/>
              <a:t>El estallido de 1848. Cierre del ciclo revolucionario liberal en Europa.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56CF10-4341-419C-B947-D7853FAE8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23" t="22411" r="5681" b="19783"/>
          <a:stretch/>
        </p:blipFill>
        <p:spPr>
          <a:xfrm>
            <a:off x="6380017" y="2448213"/>
            <a:ext cx="4973783" cy="3962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BB4F88-174B-49B5-A644-6B1D9843F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64" t="17155" r="42614" b="14730"/>
          <a:stretch/>
        </p:blipFill>
        <p:spPr>
          <a:xfrm>
            <a:off x="135082" y="2094923"/>
            <a:ext cx="5908963" cy="46689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24878C-0451-4545-AC43-D8FD99C0C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5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337">
        <p:split orient="vert"/>
      </p:transition>
    </mc:Choice>
    <mc:Fallback>
      <p:transition spd="slow" advTm="713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1CD7-1E79-4D71-8251-05AB1CF5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del liberalismo en América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9BD8C-EEE2-4A7B-8C29-CB0C3E124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EL DESEO POR AUTOGOBERNARSE</a:t>
            </a:r>
          </a:p>
          <a:p>
            <a:r>
              <a:rPr lang="es-ES" dirty="0"/>
              <a:t>LA LUCHA POR LOS DERECHOS INDIVIDUALES</a:t>
            </a:r>
          </a:p>
          <a:p>
            <a:r>
              <a:rPr lang="es-CL" dirty="0"/>
              <a:t>POLÍTICAS LIBERALES Y REPUBLICANAS</a:t>
            </a:r>
          </a:p>
          <a:p>
            <a:pPr marL="0" indent="0" algn="just">
              <a:buNone/>
            </a:pPr>
            <a:r>
              <a:rPr lang="es-ES" sz="2200" dirty="0"/>
              <a:t>El historiador Simón Collier ha estudiado la influencia de las ideas liberales en América y Chile. Con algunas excepciones, fue de las filas de la aristocracia criolla de donde nació el liderazgo posterior de la revolución.</a:t>
            </a:r>
            <a:r>
              <a:rPr lang="es-ES" dirty="0"/>
              <a:t> </a:t>
            </a:r>
          </a:p>
          <a:p>
            <a:pPr marL="0" indent="0" algn="just">
              <a:buNone/>
            </a:pPr>
            <a:r>
              <a:rPr lang="es-ES" dirty="0"/>
              <a:t>(…) Los líderes criollos hablarían el lenguaje de los derechos del hombre, del gobierno representativo, de la soberanía popular; y lo cierto es que creían en su significado. Pero al mismo tiempo no dejaron –no podían dejar– de ser lo que habían sido en el período colonial: aristócratas, propietarios de tierras y líderes de la sociedad.</a:t>
            </a:r>
          </a:p>
          <a:p>
            <a:pPr marL="0" indent="0" algn="just">
              <a:buNone/>
            </a:pPr>
            <a:r>
              <a:rPr lang="es-ES" dirty="0"/>
              <a:t> </a:t>
            </a:r>
            <a:r>
              <a:rPr lang="es-ES" sz="1300" dirty="0"/>
              <a:t>Collier, S. Ideas y política de la independencia chilena. 1808-1833. Santiago, Chile: FCE, 2012. </a:t>
            </a:r>
            <a:endParaRPr lang="es-CL" sz="13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C26DC7-3A05-42DC-903D-7B0AC341E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0129">
        <p:split orient="vert"/>
      </p:transition>
    </mc:Choice>
    <mc:Fallback>
      <p:transition spd="slow" advTm="1701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B3CFA-F652-4AE4-91EA-FC59DA573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Burguesía y su rol en el liberalismo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B24EE8-1D6F-467A-ACF7-654B2E85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782" y="1825625"/>
            <a:ext cx="6380018" cy="4351338"/>
          </a:xfrm>
        </p:spPr>
        <p:txBody>
          <a:bodyPr>
            <a:normAutofit fontScale="85000" lnSpcReduction="10000"/>
          </a:bodyPr>
          <a:lstStyle/>
          <a:p>
            <a:r>
              <a:rPr lang="es-CL" dirty="0"/>
              <a:t>Recordemos: Burgos, ciudades finales de la Ed Media (profesionales, médicos, comerciantes, etc.), poca participación política.</a:t>
            </a:r>
          </a:p>
          <a:p>
            <a:r>
              <a:rPr lang="es-CL" dirty="0"/>
              <a:t>S.XIX poder económico y político, lideran mov. liberales Europa y América.  Características; esfuerzo, familia, trabajo, consumo y ocio.</a:t>
            </a:r>
          </a:p>
          <a:p>
            <a:r>
              <a:rPr lang="es-CL" dirty="0"/>
              <a:t>Capitalismo, tecnología y modernización de los Estados; el poder provenía del capital, acrecentando la pobreza.</a:t>
            </a:r>
          </a:p>
          <a:p>
            <a:r>
              <a:rPr lang="es-CL" dirty="0"/>
              <a:t>El rol de la mujer: vida privada y tareas domésticas, surgen las primeras revolucionarias (Olimpia de </a:t>
            </a:r>
            <a:r>
              <a:rPr lang="es-CL" dirty="0" err="1"/>
              <a:t>Gouges</a:t>
            </a:r>
            <a:r>
              <a:rPr lang="es-CL" dirty="0"/>
              <a:t>, Eloísa Díaz)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F76B18-7B40-4142-9CEC-E96A2DFC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5" y="2683019"/>
            <a:ext cx="3810000" cy="29051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A04078-C8A3-47FC-BC1C-AA9F98624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4044">
        <p:split orient="vert"/>
      </p:transition>
    </mc:Choice>
    <mc:Fallback>
      <p:transition spd="slow" advTm="11404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182CE-C8C9-4C25-A012-4EF07109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22" y="180109"/>
            <a:ext cx="4883727" cy="790143"/>
          </a:xfrm>
        </p:spPr>
        <p:txBody>
          <a:bodyPr/>
          <a:lstStyle/>
          <a:p>
            <a:r>
              <a:rPr lang="es-CL" dirty="0"/>
              <a:t>EL Nacionalismo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5A4D27-0E90-44AF-9D9F-B71420870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3" y="1132898"/>
            <a:ext cx="5601078" cy="4838412"/>
          </a:xfrm>
        </p:spPr>
        <p:txBody>
          <a:bodyPr>
            <a:normAutofit fontScale="85000" lnSpcReduction="20000"/>
          </a:bodyPr>
          <a:lstStyle/>
          <a:p>
            <a:r>
              <a:rPr lang="es-CL" dirty="0"/>
              <a:t>Nación:</a:t>
            </a:r>
            <a:r>
              <a:rPr lang="es-ES" dirty="0"/>
              <a:t>conjunto de ciudadanos o personas ligados entre sí por el contrato social que les otorga derechos y deberes</a:t>
            </a:r>
          </a:p>
          <a:p>
            <a:r>
              <a:rPr lang="es-ES" dirty="0"/>
              <a:t>El nacionalismo estimuló la formación de Estados nacionales a través de dos formas: Movimientos de división, Unificación de nacionalidades</a:t>
            </a:r>
          </a:p>
          <a:p>
            <a:r>
              <a:rPr lang="es-ES" dirty="0"/>
              <a:t>Problemas: El nacionalismo como justificación de expansión. La persistencia de demandas de autonomía</a:t>
            </a:r>
          </a:p>
          <a:p>
            <a:r>
              <a:rPr lang="es-ES" dirty="0"/>
              <a:t> Los Estados nacionales en América: El debate entre centralismo y federalismo. El término del proyecto bolivariano. Los conflictos entre las nuevas naciones. Las intervenciones extranjeras. Las diferencias étnicas y culturales</a:t>
            </a:r>
          </a:p>
          <a:p>
            <a:endParaRPr lang="es-ES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0CBAEE-8073-4C24-B03B-F5CD52489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38" y="681038"/>
            <a:ext cx="4674640" cy="35030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75A7AE-450A-41CA-A7E4-A389D1F27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52104"/>
            <a:ext cx="3266588" cy="28581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C654F4-4C10-48D5-B64E-844C5D9CD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3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1454">
        <p:split orient="vert"/>
      </p:transition>
    </mc:Choice>
    <mc:Fallback>
      <p:transition spd="slow" advTm="1414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1F571-C8F2-4BED-AA85-DD4BECAF2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A5586-E8FA-47FF-9FAA-95F436F82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4641" r="11137" b="21400"/>
          <a:stretch/>
        </p:blipFill>
        <p:spPr>
          <a:xfrm>
            <a:off x="318655" y="556924"/>
            <a:ext cx="11236036" cy="56200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7E3B70-7901-4A6C-A3B2-5C4ED48D3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5173">
        <p:split orient="vert"/>
      </p:transition>
    </mc:Choice>
    <mc:Fallback>
      <p:transition spd="slow" advTm="1151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8FAFBC-C183-4671-BA74-3B3A6A15A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17560" r="50000" b="5302"/>
          <a:stretch/>
        </p:blipFill>
        <p:spPr>
          <a:xfrm>
            <a:off x="2576946" y="332508"/>
            <a:ext cx="5223163" cy="61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BB159-66BF-4358-9002-3018B2E1E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C03FCD-D8FE-4452-9876-2967CB4F3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07C8F5-7964-411F-A69C-54B790005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5" t="25039" r="3295" b="19581"/>
          <a:stretch/>
        </p:blipFill>
        <p:spPr>
          <a:xfrm>
            <a:off x="0" y="983673"/>
            <a:ext cx="12191999" cy="511232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EBFD83-642A-413D-A526-348C0B597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737">
        <p:split orient="vert"/>
      </p:transition>
    </mc:Choice>
    <mc:Fallback>
      <p:transition spd="slow" advTm="1207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0811A-2209-4316-800F-76F484B1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Próxima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5D9F36-586D-4376-B427-7D1CD280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La conformación del Estado Nación en Chile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287567-AB9E-4C37-93B0-6EFCDF222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509" y="2696007"/>
            <a:ext cx="4876800" cy="29622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5069AE-BF71-4662-A3ED-10A334425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4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739">
        <p:split orient="vert"/>
      </p:transition>
    </mc:Choice>
    <mc:Fallback>
      <p:transition spd="slow" advTm="427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375E70-A54E-4C8E-A871-B591FB8F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672" y="223693"/>
            <a:ext cx="6116275" cy="62691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D90262-FA9A-42E2-8186-70CB3AA9E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566">
        <p:split orient="vert"/>
      </p:transition>
    </mc:Choice>
    <mc:Fallback>
      <p:transition spd="slow" advTm="375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A0EBBD-7872-4688-908A-7C8962C32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59" t="21602" r="9091" b="30496"/>
          <a:stretch/>
        </p:blipFill>
        <p:spPr>
          <a:xfrm>
            <a:off x="526472" y="681037"/>
            <a:ext cx="11416146" cy="45698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F93809-1568-4717-A091-DE6A9BE5E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8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4462">
        <p:split orient="vert"/>
      </p:transition>
    </mc:Choice>
    <mc:Fallback>
      <p:transition spd="slow" advTm="944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1CC9B-D9ED-429C-9399-9085F528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4B6CC9-9DFD-41FB-9062-B1BF44F0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B70EB4-8B98-4D05-9493-74BC620FD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2" t="16752" r="15114" b="12305"/>
          <a:stretch/>
        </p:blipFill>
        <p:spPr>
          <a:xfrm>
            <a:off x="0" y="-1"/>
            <a:ext cx="12192000" cy="69358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A4B731-68B4-40CF-944C-25D1E42C4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7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919">
        <p:split orient="vert"/>
      </p:transition>
    </mc:Choice>
    <mc:Fallback>
      <p:transition spd="slow" advTm="519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532DE-3232-42A5-B6F5-04A194AE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E7E6DD-70CF-4356-B915-2F432C440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6D8B67-1239-40A3-A97E-9B0D588E2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87" t="26609" r="18409" b="11901"/>
          <a:stretch/>
        </p:blipFill>
        <p:spPr>
          <a:xfrm>
            <a:off x="838200" y="365125"/>
            <a:ext cx="10515600" cy="59574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C8A079-50F2-4EE3-A96D-DC6F4EABA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755">
        <p:split orient="vert"/>
      </p:transition>
    </mc:Choice>
    <mc:Fallback>
      <p:transition spd="slow" advTm="347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5AD1B-A537-40C3-BC10-0F14F38E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ideario republicano y liberal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3A8F2-C463-4B19-BFF4-70333C264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Liberalismo, doctrina política, económica y social que defiende la libertad del individuo y la limitación del poder del Estado.</a:t>
            </a:r>
          </a:p>
          <a:p>
            <a:r>
              <a:rPr lang="es-ES" dirty="0"/>
              <a:t>Sistemas de gobierno republicanos, en los cuales los ciudadanos eligen a sus autoridades máximas, y la vida en sociedad está regulada por leyes, entre otros principios fundamentales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7E35A9-9A8E-4F24-A714-5E3325001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127" y="4138086"/>
            <a:ext cx="4500995" cy="23547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3908B8-8E08-46BA-8439-71F65B1FC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376">
        <p:split orient="vert"/>
      </p:transition>
    </mc:Choice>
    <mc:Fallback>
      <p:transition spd="slow" advTm="543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D85D3-C659-45A9-9B29-7B04C3AF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Los principios republicanos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73D7A-90FB-4434-8E12-78155EC1F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6491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dirty="0"/>
              <a:t>Soberanía popular. Cada ciudadano es soberano y ejerce la soberanía directamente.</a:t>
            </a:r>
          </a:p>
          <a:p>
            <a:pPr algn="just"/>
            <a:r>
              <a:rPr lang="es-ES" dirty="0"/>
              <a:t>Separación de los poderes del Estado. Las funciones ejecutiva, legislativa y judicial del Estado deben estar separadas, como poderes independientes</a:t>
            </a:r>
          </a:p>
          <a:p>
            <a:pPr algn="just"/>
            <a:r>
              <a:rPr lang="es-ES" dirty="0"/>
              <a:t>Igualdad ante la ley y necesidad de una Constitución. Debe existir una Carta Fundamental que defina las características y responsabilidades de las autoridades, y contenga los derechos y deberes de los ciudadanos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3BF5E3-8549-4F73-9541-32C93378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078" y="1350818"/>
            <a:ext cx="3652334" cy="41563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CEDB3B-E47C-4E37-BD09-210466254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5684">
        <p:split orient="vert"/>
      </p:transition>
    </mc:Choice>
    <mc:Fallback>
      <p:transition spd="slow" advTm="556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E331A8-1460-4142-870F-73E3436F3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2642" r="21932" b="13921"/>
          <a:stretch/>
        </p:blipFill>
        <p:spPr>
          <a:xfrm>
            <a:off x="1149927" y="249382"/>
            <a:ext cx="9621982" cy="6359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33FB31-544B-477D-94DC-4E49F549B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942">
        <p:split orient="vert"/>
      </p:transition>
    </mc:Choice>
    <mc:Fallback>
      <p:transition spd="slow" advTm="479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B83B6-2202-4ECC-8644-BAB3825A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Las expresiones del liberalismo en política y economía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CE23F4-22E3-4B98-A650-06EB64CFF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El parlamentarismo: monarquía parlamentaria, </a:t>
            </a:r>
            <a:r>
              <a:rPr lang="es-ES" dirty="0"/>
              <a:t>supremacía del Poder Legislativo por sobre el Ejecutivo</a:t>
            </a:r>
          </a:p>
          <a:p>
            <a:r>
              <a:rPr lang="es-CL" dirty="0"/>
              <a:t>El constitucionalismo:</a:t>
            </a:r>
            <a:r>
              <a:rPr lang="es-ES" dirty="0"/>
              <a:t>limitar la autoridad por medio de la instauración de leyes, a partir de una Constitución, que definía:</a:t>
            </a:r>
          </a:p>
          <a:p>
            <a:pPr marL="514350" indent="-514350">
              <a:buAutoNum type="alphaLcParenR"/>
            </a:pPr>
            <a:r>
              <a:rPr lang="es-ES" dirty="0"/>
              <a:t>Organiza la estructura del Estado. (federal o unitario)</a:t>
            </a:r>
          </a:p>
          <a:p>
            <a:pPr marL="514350" indent="-514350">
              <a:buAutoNum type="alphaLcParenR"/>
            </a:pPr>
            <a:r>
              <a:rPr lang="es-CL" dirty="0"/>
              <a:t>Define la organización política: </a:t>
            </a:r>
            <a:r>
              <a:rPr lang="es-ES" dirty="0"/>
              <a:t>Fija el sistema político y delimita los poderes del Estado</a:t>
            </a:r>
          </a:p>
          <a:p>
            <a:pPr marL="514350" indent="-514350">
              <a:buAutoNum type="alphaLcParenR"/>
            </a:pPr>
            <a:r>
              <a:rPr lang="es-ES" dirty="0"/>
              <a:t>Establece los derechos y deberes de las personas. Se incluyen las garantías fundamentales de los ciudadanos</a:t>
            </a:r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E767F8-F9D8-4DFA-92BC-35E760D77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7487">
        <p:split orient="vert"/>
      </p:transition>
    </mc:Choice>
    <mc:Fallback>
      <p:transition spd="slow" advTm="674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798</Words>
  <Application>Microsoft Office PowerPoint</Application>
  <PresentationFormat>Panorámica</PresentationFormat>
  <Paragraphs>56</Paragraphs>
  <Slides>21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La Construcción del Estado Nación y sus desafíos</vt:lpstr>
      <vt:lpstr>Presentación de PowerPoint</vt:lpstr>
      <vt:lpstr>Presentación de PowerPoint</vt:lpstr>
      <vt:lpstr>Presentación de PowerPoint</vt:lpstr>
      <vt:lpstr>Presentación de PowerPoint</vt:lpstr>
      <vt:lpstr>El ideario republicano y liberal</vt:lpstr>
      <vt:lpstr>Los principios republicanos</vt:lpstr>
      <vt:lpstr>Presentación de PowerPoint</vt:lpstr>
      <vt:lpstr>Las expresiones del liberalismo en política y economía</vt:lpstr>
      <vt:lpstr>El reconocimiento de derechos individuales</vt:lpstr>
      <vt:lpstr>El abolicionismo: una de las mayores contradicciones del liberalismo</vt:lpstr>
      <vt:lpstr>El liberalismo económico y el Libre cambismo, Adam Smith</vt:lpstr>
      <vt:lpstr>Presentación de PowerPoint</vt:lpstr>
      <vt:lpstr>Las transformaciones liberales y las oleadas revolucionarias</vt:lpstr>
      <vt:lpstr>Influencia del liberalismo en América</vt:lpstr>
      <vt:lpstr>La Burguesía y su rol en el liberalismo</vt:lpstr>
      <vt:lpstr>EL Nacionalismo </vt:lpstr>
      <vt:lpstr>Presentación de PowerPoint</vt:lpstr>
      <vt:lpstr>Presentación de PowerPoint</vt:lpstr>
      <vt:lpstr>Próxima clase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</dc:creator>
  <cp:lastModifiedBy>Alumno</cp:lastModifiedBy>
  <cp:revision>26</cp:revision>
  <dcterms:created xsi:type="dcterms:W3CDTF">2020-04-25T02:20:25Z</dcterms:created>
  <dcterms:modified xsi:type="dcterms:W3CDTF">2020-04-27T04:00:07Z</dcterms:modified>
</cp:coreProperties>
</file>